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22EF2F-58A0-4981-8B10-21C852F0C302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DF4446-F839-4DCA-A90A-CD8318F57BA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8707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smtClean="0">
                <a:latin typeface="Georgia" pitchFamily="18" charset="0"/>
              </a:rPr>
              <a:t>АНДРЕЙ ШЕПТИЦЬКИЙ</a:t>
            </a:r>
            <a:endParaRPr lang="ru-RU" sz="540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836712"/>
            <a:ext cx="7737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Роман Марія </a:t>
            </a:r>
            <a:r>
              <a:rPr lang="uk-UA" sz="3200" b="1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Александр</a:t>
            </a:r>
            <a:r>
              <a:rPr lang="uk-UA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Шептицький</a:t>
            </a:r>
            <a:endParaRPr lang="ru-RU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шеп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56918" cy="4381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64296" y="6095037"/>
            <a:ext cx="65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smtClean="0">
                <a:solidFill>
                  <a:schemeClr val="accent1">
                    <a:lumMod val="50000"/>
                  </a:schemeClr>
                </a:solidFill>
              </a:rPr>
              <a:t>Підготував учень 10 класу </a:t>
            </a:r>
            <a:r>
              <a:rPr lang="uk-UA" b="1" err="1" smtClean="0">
                <a:solidFill>
                  <a:schemeClr val="accent1">
                    <a:lumMod val="50000"/>
                  </a:schemeClr>
                </a:solidFill>
              </a:rPr>
              <a:t>Малокатеринівського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</a:rPr>
              <a:t> НВК </a:t>
            </a:r>
            <a:r>
              <a:rPr lang="uk-UA" b="1" err="1" smtClean="0">
                <a:solidFill>
                  <a:schemeClr val="accent1">
                    <a:lumMod val="50000"/>
                  </a:schemeClr>
                </a:solidFill>
              </a:rPr>
              <a:t>“Мрія”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err="1" smtClean="0">
                <a:solidFill>
                  <a:schemeClr val="accent1">
                    <a:lumMod val="50000"/>
                  </a:schemeClr>
                </a:solidFill>
              </a:rPr>
              <a:t>Надкерничний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</a:rPr>
              <a:t> Віталій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517232"/>
            <a:ext cx="392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smtClean="0"/>
              <a:t>29 липня 1865 – 1 листопада 1944 рр.</a:t>
            </a:r>
            <a:endParaRPr lang="ru-RU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752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User\Desktop\шепт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1315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Політична діяльність</a:t>
            </a:r>
            <a:endParaRPr lang="ru-RU" b="1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149080"/>
            <a:ext cx="7848872" cy="2592288"/>
          </a:xfrm>
          <a:prstGeom prst="rect">
            <a:avLst/>
          </a:prstGeom>
          <a:solidFill>
            <a:schemeClr val="tx1">
              <a:lumMod val="95000"/>
              <a:lumOff val="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7072" y="4077072"/>
            <a:ext cx="8153400" cy="44958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Найбільшим </a:t>
            </a:r>
            <a:r>
              <a:rPr lang="ru-RU" i="1" smtClean="0">
                <a:solidFill>
                  <a:schemeClr val="bg1"/>
                </a:solidFill>
              </a:rPr>
              <a:t>політичним досягненням Шептицького</a:t>
            </a:r>
            <a:r>
              <a:rPr lang="ru-RU" smtClean="0">
                <a:solidFill>
                  <a:schemeClr val="bg1"/>
                </a:solidFill>
              </a:rPr>
              <a:t> стала в </a:t>
            </a:r>
            <a:r>
              <a:rPr lang="ru-RU" b="1" smtClean="0">
                <a:solidFill>
                  <a:schemeClr val="bg1"/>
                </a:solidFill>
              </a:rPr>
              <a:t>1914 р</a:t>
            </a:r>
            <a:r>
              <a:rPr lang="ru-RU" smtClean="0">
                <a:solidFill>
                  <a:schemeClr val="bg1"/>
                </a:solidFill>
              </a:rPr>
              <a:t>. </a:t>
            </a:r>
            <a:r>
              <a:rPr lang="ru-RU" b="1" u="sng" smtClean="0">
                <a:solidFill>
                  <a:schemeClr val="bg1"/>
                </a:solidFill>
              </a:rPr>
              <a:t>домовленість із польською стороною про виборчу реформу</a:t>
            </a:r>
            <a:r>
              <a:rPr lang="ru-RU" smtClean="0">
                <a:solidFill>
                  <a:schemeClr val="bg1"/>
                </a:solidFill>
              </a:rPr>
              <a:t>, яка би </a:t>
            </a:r>
            <a:r>
              <a:rPr lang="ru-RU" i="1" smtClean="0">
                <a:solidFill>
                  <a:schemeClr val="bg1"/>
                </a:solidFill>
              </a:rPr>
              <a:t>збільшила політичне представництво</a:t>
            </a:r>
            <a:r>
              <a:rPr lang="ru-RU" smtClean="0">
                <a:solidFill>
                  <a:schemeClr val="bg1"/>
                </a:solidFill>
              </a:rPr>
              <a:t> українців у </a:t>
            </a:r>
            <a:r>
              <a:rPr lang="ru-RU" i="1" smtClean="0">
                <a:solidFill>
                  <a:schemeClr val="bg1"/>
                </a:solidFill>
              </a:rPr>
              <a:t>Галицькому сеймі</a:t>
            </a:r>
            <a:r>
              <a:rPr lang="ru-RU" smtClean="0">
                <a:solidFill>
                  <a:schemeClr val="bg1"/>
                </a:solidFill>
              </a:rPr>
              <a:t>. </a:t>
            </a:r>
            <a:r>
              <a:rPr lang="ru-RU" i="1" u="sng" smtClean="0">
                <a:solidFill>
                  <a:schemeClr val="bg1"/>
                </a:solidFill>
              </a:rPr>
              <a:t>Здійснити її завадила війна</a:t>
            </a:r>
            <a:r>
              <a:rPr lang="ru-RU" smtClean="0">
                <a:solidFill>
                  <a:schemeClr val="bg1"/>
                </a:solidFill>
              </a:rPr>
              <a:t>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6752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008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uk-UA" b="1" smtClean="0"/>
              <a:t>БЛАГОДІЙНІСТЬ</a:t>
            </a:r>
            <a:br>
              <a:rPr lang="uk-UA" b="1" smtClean="0"/>
            </a:br>
            <a:r>
              <a:rPr lang="uk-UA" b="1" smtClean="0"/>
              <a:t>І МЕЦЕНАСТВО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3491880" cy="4495800"/>
          </a:xfrm>
        </p:spPr>
        <p:txBody>
          <a:bodyPr>
            <a:normAutofit fontScale="85000" lnSpcReduction="10000"/>
          </a:bodyPr>
          <a:lstStyle/>
          <a:p>
            <a:r>
              <a:rPr lang="ru-RU" sz="2700" i="1" smtClean="0"/>
              <a:t>Митрополит</a:t>
            </a:r>
            <a:r>
              <a:rPr lang="ru-RU" sz="2700" smtClean="0"/>
              <a:t> підтримував діяльність українських культурно-просвітницьких товариств </a:t>
            </a:r>
            <a:r>
              <a:rPr lang="ru-RU" sz="2700" i="1" smtClean="0"/>
              <a:t>«</a:t>
            </a:r>
            <a:r>
              <a:rPr lang="ru-RU" sz="2700" b="1" i="1" smtClean="0"/>
              <a:t>Просвіта</a:t>
            </a:r>
            <a:r>
              <a:rPr lang="ru-RU" sz="2700" i="1" smtClean="0"/>
              <a:t>»</a:t>
            </a:r>
            <a:r>
              <a:rPr lang="ru-RU" sz="2700" smtClean="0"/>
              <a:t>, </a:t>
            </a:r>
            <a:r>
              <a:rPr lang="ru-RU" sz="2700" i="1" smtClean="0"/>
              <a:t>«</a:t>
            </a:r>
            <a:r>
              <a:rPr lang="ru-RU" sz="2700" b="1" i="1" smtClean="0"/>
              <a:t>Рідна школа</a:t>
            </a:r>
            <a:r>
              <a:rPr lang="ru-RU" sz="2700" i="1" smtClean="0"/>
              <a:t>»</a:t>
            </a:r>
            <a:r>
              <a:rPr lang="ru-RU" sz="2700" smtClean="0"/>
              <a:t>, </a:t>
            </a:r>
            <a:r>
              <a:rPr lang="ru-RU" sz="2700" i="1" smtClean="0"/>
              <a:t>«</a:t>
            </a:r>
            <a:r>
              <a:rPr lang="ru-RU" sz="2700" b="1" i="1" smtClean="0"/>
              <a:t>Сільський </a:t>
            </a:r>
            <a:r>
              <a:rPr lang="ru-RU" sz="2700" b="1" i="1" smtClean="0"/>
              <a:t>господар</a:t>
            </a:r>
            <a:r>
              <a:rPr lang="ru-RU" sz="2700" i="1" smtClean="0"/>
              <a:t>».</a:t>
            </a:r>
          </a:p>
          <a:p>
            <a:r>
              <a:rPr lang="ru-RU" sz="2800" smtClean="0"/>
              <a:t>Заснував </a:t>
            </a:r>
            <a:r>
              <a:rPr lang="ru-RU" sz="2800" b="1" u="sng" smtClean="0"/>
              <a:t>Український Національний Музей</a:t>
            </a:r>
            <a:r>
              <a:rPr lang="ru-RU" sz="2800" smtClean="0"/>
              <a:t>, купив у </a:t>
            </a:r>
            <a:r>
              <a:rPr lang="ru-RU" sz="2800" b="1" smtClean="0"/>
              <a:t>1905 р</a:t>
            </a:r>
            <a:r>
              <a:rPr lang="ru-RU" sz="2800" smtClean="0"/>
              <a:t>. для нього приміщення </a:t>
            </a:r>
            <a:r>
              <a:rPr lang="ru-RU" sz="2800" smtClean="0"/>
              <a:t>за </a:t>
            </a:r>
            <a:r>
              <a:rPr lang="ru-RU" sz="2800" b="1" u="sng" smtClean="0"/>
              <a:t>34 000 </a:t>
            </a:r>
            <a:r>
              <a:rPr lang="ru-RU" sz="2800" b="1" u="sng" smtClean="0"/>
              <a:t>доларів</a:t>
            </a:r>
            <a:r>
              <a:rPr lang="ru-RU" sz="2800" b="1" u="sng" smtClean="0"/>
              <a:t> </a:t>
            </a:r>
            <a:r>
              <a:rPr lang="ru-RU" sz="2800" b="1" smtClean="0"/>
              <a:t>.</a:t>
            </a:r>
            <a:endParaRPr lang="ru-RU" sz="2700" b="1"/>
          </a:p>
        </p:txBody>
      </p:sp>
      <p:pic>
        <p:nvPicPr>
          <p:cNvPr id="6" name="Picture 2" descr="C:\Users\User\Desktop\шепт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84469" cy="69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96752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53008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uk-UA" b="1" smtClean="0"/>
              <a:t>БЛАГОДІЙНІСТЬ</a:t>
            </a:r>
            <a:br>
              <a:rPr lang="uk-UA" b="1" smtClean="0"/>
            </a:br>
            <a:r>
              <a:rPr lang="uk-UA" b="1" smtClean="0"/>
              <a:t>І МЕЦЕНАСТВО</a:t>
            </a:r>
            <a:endParaRPr lang="ru-RU" b="1"/>
          </a:p>
        </p:txBody>
      </p:sp>
      <p:pic>
        <p:nvPicPr>
          <p:cNvPr id="5" name="Picture 2" descr="C:\Users\User\Desktop\шепт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84469" cy="69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93640"/>
            <a:ext cx="3491880" cy="4495800"/>
          </a:xfrm>
        </p:spPr>
        <p:txBody>
          <a:bodyPr>
            <a:normAutofit/>
          </a:bodyPr>
          <a:lstStyle/>
          <a:p>
            <a:r>
              <a:rPr lang="ru-RU" sz="2400" smtClean="0"/>
              <a:t>На сиротинці передав разом </a:t>
            </a:r>
            <a:r>
              <a:rPr lang="ru-RU" sz="2400" b="1" u="sng" smtClean="0"/>
              <a:t>1 млн доларів</a:t>
            </a:r>
            <a:r>
              <a:rPr lang="ru-RU" sz="2400" smtClean="0"/>
              <a:t>; посилав подарунки на</a:t>
            </a:r>
            <a:r>
              <a:rPr lang="ru-RU" sz="2400" smtClean="0"/>
              <a:t> </a:t>
            </a:r>
            <a:r>
              <a:rPr lang="ru-RU" sz="2400" i="1" smtClean="0"/>
              <a:t>Песах</a:t>
            </a:r>
            <a:r>
              <a:rPr lang="ru-RU" sz="2400" smtClean="0"/>
              <a:t> єврейським убогим </a:t>
            </a:r>
            <a:r>
              <a:rPr lang="ru-RU" sz="2400" smtClean="0"/>
              <a:t>дітям</a:t>
            </a:r>
            <a:r>
              <a:rPr lang="ru-RU" sz="2400" smtClean="0"/>
              <a:t>.</a:t>
            </a:r>
          </a:p>
          <a:p>
            <a:endParaRPr lang="ru-RU" sz="2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ТВОРИ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85528"/>
            <a:ext cx="8153400" cy="4495800"/>
          </a:xfrm>
        </p:spPr>
        <p:txBody>
          <a:bodyPr/>
          <a:lstStyle/>
          <a:p>
            <a:r>
              <a:rPr lang="ru-RU" b="1" smtClean="0"/>
              <a:t>Пастирські послання до духовенства й вірних </a:t>
            </a:r>
            <a:r>
              <a:rPr lang="ru-RU" b="1" smtClean="0"/>
              <a:t>Станиславівської </a:t>
            </a:r>
            <a:r>
              <a:rPr lang="ru-RU" b="1" smtClean="0"/>
              <a:t>епархії</a:t>
            </a:r>
            <a:r>
              <a:rPr lang="ru-RU" smtClean="0"/>
              <a:t> (1899–1904)</a:t>
            </a:r>
          </a:p>
          <a:p>
            <a:r>
              <a:rPr lang="ru-RU" b="1" smtClean="0"/>
              <a:t>Про Російський Католицький Екзархат </a:t>
            </a:r>
            <a:r>
              <a:rPr lang="ru-RU" smtClean="0"/>
              <a:t>(1927)</a:t>
            </a:r>
          </a:p>
          <a:p>
            <a:r>
              <a:rPr lang="ru-RU" b="1" smtClean="0"/>
              <a:t>Про обрядові справи </a:t>
            </a:r>
            <a:r>
              <a:rPr lang="ru-RU" smtClean="0"/>
              <a:t>(1931)</a:t>
            </a:r>
          </a:p>
          <a:p>
            <a:r>
              <a:rPr lang="ru-RU" b="1" smtClean="0"/>
              <a:t>Вірність традиції </a:t>
            </a:r>
            <a:r>
              <a:rPr lang="ru-RU" smtClean="0"/>
              <a:t>(1931)</a:t>
            </a:r>
          </a:p>
          <a:p>
            <a:r>
              <a:rPr lang="ru-RU" b="1" smtClean="0"/>
              <a:t>Праця над з'єднанням Церков </a:t>
            </a:r>
            <a:r>
              <a:rPr lang="ru-RU" smtClean="0"/>
              <a:t>(1940)</a:t>
            </a:r>
          </a:p>
          <a:p>
            <a:r>
              <a:rPr lang="ru-RU" b="1" smtClean="0"/>
              <a:t>Про обряди </a:t>
            </a:r>
            <a:r>
              <a:rPr lang="ru-RU" smtClean="0"/>
              <a:t>(1941)</a:t>
            </a:r>
          </a:p>
          <a:p>
            <a:r>
              <a:rPr lang="ru-RU" b="1" smtClean="0"/>
              <a:t>Як будувати Рідну Хату </a:t>
            </a:r>
            <a:r>
              <a:rPr lang="ru-RU" smtClean="0"/>
              <a:t>(</a:t>
            </a:r>
            <a:r>
              <a:rPr lang="ru-RU" smtClean="0"/>
              <a:t>1941)</a:t>
            </a:r>
            <a:endParaRPr lang="ru-RU" smtClean="0"/>
          </a:p>
          <a:p>
            <a:endParaRPr lang="ru-RU"/>
          </a:p>
        </p:txBody>
      </p:sp>
      <p:pic>
        <p:nvPicPr>
          <p:cNvPr id="11266" name="Picture 2" descr="C:\Users\User\Desktop\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6632"/>
            <a:ext cx="3267075" cy="1400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ФІЛЬМИ ПРО ШЕПТИЦЬКОГО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8153400" cy="4495800"/>
          </a:xfrm>
        </p:spPr>
        <p:txBody>
          <a:bodyPr/>
          <a:lstStyle/>
          <a:p>
            <a:r>
              <a:rPr lang="ru-RU" b="1" i="1" smtClean="0"/>
              <a:t>Художні</a:t>
            </a:r>
            <a:r>
              <a:rPr lang="ru-RU" b="1" smtClean="0"/>
              <a:t>:</a:t>
            </a:r>
          </a:p>
          <a:p>
            <a:r>
              <a:rPr lang="ru-RU" b="1" smtClean="0"/>
              <a:t>Владика Андрей</a:t>
            </a:r>
            <a:r>
              <a:rPr lang="ru-RU" smtClean="0"/>
              <a:t> (Україна, 2008)</a:t>
            </a:r>
          </a:p>
          <a:p>
            <a:r>
              <a:rPr lang="ru-RU" b="1" smtClean="0"/>
              <a:t>Таємниці святого Юра</a:t>
            </a:r>
            <a:r>
              <a:rPr lang="ru-RU" smtClean="0"/>
              <a:t> (СРСР, 1982)</a:t>
            </a:r>
          </a:p>
          <a:p>
            <a:r>
              <a:rPr lang="ru-RU" b="1" smtClean="0"/>
              <a:t>Іванна</a:t>
            </a:r>
            <a:r>
              <a:rPr lang="ru-RU" smtClean="0"/>
              <a:t> (СРСР, </a:t>
            </a:r>
            <a:r>
              <a:rPr lang="ru-RU" smtClean="0"/>
              <a:t>1959</a:t>
            </a:r>
            <a:r>
              <a:rPr lang="ru-RU" smtClean="0"/>
              <a:t>)</a:t>
            </a:r>
          </a:p>
          <a:p>
            <a:endParaRPr lang="ru-RU" smtClean="0"/>
          </a:p>
          <a:p>
            <a:r>
              <a:rPr lang="ru-RU" b="1" i="1" smtClean="0"/>
              <a:t>Документальні</a:t>
            </a:r>
            <a:r>
              <a:rPr lang="ru-RU" b="1" smtClean="0"/>
              <a:t>:</a:t>
            </a:r>
          </a:p>
          <a:p>
            <a:r>
              <a:rPr lang="ru-RU" b="1" smtClean="0"/>
              <a:t>Свято молоді</a:t>
            </a:r>
            <a:r>
              <a:rPr lang="ru-RU" smtClean="0"/>
              <a:t> (</a:t>
            </a:r>
            <a:r>
              <a:rPr lang="ru-RU" smtClean="0"/>
              <a:t>1930</a:t>
            </a:r>
            <a:r>
              <a:rPr lang="ru-RU" smtClean="0"/>
              <a:t>)</a:t>
            </a:r>
            <a:endParaRPr lang="ru-RU" smtClean="0"/>
          </a:p>
          <a:p>
            <a:endParaRPr lang="ru-RU"/>
          </a:p>
        </p:txBody>
      </p:sp>
      <p:pic>
        <p:nvPicPr>
          <p:cNvPr id="12290" name="Picture 2" descr="C:\Users\User\Desktop\филь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733256"/>
            <a:ext cx="4320479" cy="1047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1. </a:t>
            </a:r>
            <a:r>
              <a:rPr lang="ru-RU" sz="2000" b="1" smtClean="0"/>
              <a:t>Походив з однієї з найбільш знаних у Львові родин – </a:t>
            </a:r>
            <a:r>
              <a:rPr lang="ru-RU" sz="2000" b="1" smtClean="0"/>
              <a:t>графів </a:t>
            </a:r>
            <a:r>
              <a:rPr lang="ru-RU" sz="2000" b="1" smtClean="0"/>
              <a:t>Шептицьких;</a:t>
            </a:r>
          </a:p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2. </a:t>
            </a:r>
            <a:r>
              <a:rPr lang="ru-RU" sz="2000" b="1" smtClean="0"/>
              <a:t>Разом з Папою Римським </a:t>
            </a:r>
            <a:r>
              <a:rPr lang="ru-RU" sz="2000" b="1" smtClean="0"/>
              <a:t>реформував </a:t>
            </a:r>
            <a:r>
              <a:rPr lang="ru-RU" sz="2000" b="1" smtClean="0"/>
              <a:t>УГКЦ;</a:t>
            </a:r>
            <a:endParaRPr lang="uk-UA" sz="2000" b="1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3. </a:t>
            </a:r>
            <a:r>
              <a:rPr lang="ru-RU" sz="2000" b="1" smtClean="0"/>
              <a:t>Турбувався про освіту свого народу та був </a:t>
            </a:r>
            <a:r>
              <a:rPr lang="ru-RU" sz="2000" b="1" smtClean="0"/>
              <a:t>щедрим </a:t>
            </a:r>
            <a:r>
              <a:rPr lang="ru-RU" sz="2000" b="1" smtClean="0"/>
              <a:t>меценатом;</a:t>
            </a:r>
            <a:endParaRPr lang="uk-UA" sz="2000" b="1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4. </a:t>
            </a:r>
            <a:r>
              <a:rPr lang="ru-RU" sz="2000" b="1" smtClean="0"/>
              <a:t>Засуджував нацизм і </a:t>
            </a:r>
            <a:r>
              <a:rPr lang="ru-RU" sz="2000" b="1" smtClean="0"/>
              <a:t>рятував </a:t>
            </a:r>
            <a:r>
              <a:rPr lang="ru-RU" sz="2000" b="1" smtClean="0"/>
              <a:t>євреїв;</a:t>
            </a:r>
            <a:endParaRPr lang="uk-UA" sz="2000" b="1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5. </a:t>
            </a:r>
            <a:r>
              <a:rPr lang="ru-RU" sz="2000" b="1" smtClean="0"/>
              <a:t>Умів поводитись із бізнесом, реформував </a:t>
            </a:r>
            <a:r>
              <a:rPr lang="ru-RU" sz="2000" b="1" smtClean="0"/>
              <a:t>банківську </a:t>
            </a:r>
            <a:r>
              <a:rPr lang="ru-RU" sz="2000" b="1" smtClean="0"/>
              <a:t>справу;</a:t>
            </a:r>
            <a:endParaRPr lang="uk-UA" sz="2000" b="1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6. </a:t>
            </a:r>
            <a:r>
              <a:rPr lang="ru-RU" sz="2000" b="1" smtClean="0"/>
              <a:t>Знався у мистецтві, бо сам </a:t>
            </a:r>
            <a:r>
              <a:rPr lang="ru-RU" sz="2000" b="1" smtClean="0"/>
              <a:t>був </a:t>
            </a:r>
            <a:r>
              <a:rPr lang="ru-RU" sz="2000" b="1" smtClean="0"/>
              <a:t>митцем;</a:t>
            </a:r>
            <a:endParaRPr lang="uk-UA" sz="2000" b="1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7. </a:t>
            </a:r>
            <a:r>
              <a:rPr lang="ru-RU" sz="2000" b="1" smtClean="0"/>
              <a:t>Був </a:t>
            </a:r>
            <a:r>
              <a:rPr lang="ru-RU" sz="2000" b="1" smtClean="0"/>
              <a:t>завзятим </a:t>
            </a:r>
            <a:r>
              <a:rPr lang="ru-RU" sz="2000" b="1" smtClean="0"/>
              <a:t>книголюбом;</a:t>
            </a:r>
            <a:endParaRPr lang="uk-UA" sz="2000" b="1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8. </a:t>
            </a:r>
            <a:r>
              <a:rPr lang="ru-RU" sz="2000" b="1" smtClean="0"/>
              <a:t>Перший пам’ятник у Львові йому поставили ще за життя, другий – задовго після;</a:t>
            </a:r>
            <a:endParaRPr lang="uk-UA" sz="2000" b="1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9. </a:t>
            </a:r>
            <a:r>
              <a:rPr lang="ru-RU" sz="2000" b="1" smtClean="0"/>
              <a:t>Як політик дбав про </a:t>
            </a:r>
            <a:r>
              <a:rPr lang="ru-RU" sz="2000" b="1" smtClean="0"/>
              <a:t>українську </a:t>
            </a:r>
            <a:r>
              <a:rPr lang="ru-RU" sz="2000" b="1" smtClean="0"/>
              <a:t>державність;</a:t>
            </a:r>
            <a:endParaRPr lang="uk-UA" sz="2000" b="1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b="1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ru-RU" sz="2000" b="1" smtClean="0"/>
              <a:t>Не боявся політичних репресій, пророкував Україні </a:t>
            </a:r>
            <a:r>
              <a:rPr lang="ru-RU" sz="2000" b="1" smtClean="0"/>
              <a:t>успішне </a:t>
            </a:r>
            <a:r>
              <a:rPr lang="ru-RU" sz="2000" b="1" smtClean="0"/>
              <a:t>майбутнє.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ФАКТІВ</a:t>
            </a:r>
            <a:endParaRPr lang="ru-RU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>
            <a:normAutofit/>
          </a:bodyPr>
          <a:lstStyle/>
          <a:p>
            <a:r>
              <a:rPr lang="ru-RU" sz="3200" b="1" smtClean="0"/>
              <a:t>Мав зріст 2 м 10</a:t>
            </a:r>
            <a:r>
              <a:rPr lang="ru-RU" sz="3200" b="1" smtClean="0"/>
              <a:t> </a:t>
            </a:r>
            <a:r>
              <a:rPr lang="ru-RU" sz="3200" b="1" smtClean="0"/>
              <a:t>см.</a:t>
            </a:r>
            <a:endParaRPr lang="ru-RU" sz="3200" b="1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192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5400" smtClean="0"/>
              <a:t>Цікавий факт</a:t>
            </a:r>
            <a:endParaRPr lang="ru-RU" sz="5400"/>
          </a:p>
        </p:txBody>
      </p:sp>
      <p:pic>
        <p:nvPicPr>
          <p:cNvPr id="13314" name="Picture 2" descr="C:\Users\User\Desktop\шепт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396818" cy="63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8" y="332656"/>
            <a:ext cx="1944216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564904"/>
            <a:ext cx="5696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Дякую за увагу!</a:t>
            </a:r>
            <a:endParaRPr lang="ru-RU" sz="54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17232"/>
            <a:ext cx="2157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Джерела:</a:t>
            </a:r>
            <a:endParaRPr lang="en-US" sz="120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sz="120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 http://www.credo-ua.org</a:t>
            </a:r>
            <a:endParaRPr lang="uk-UA" sz="120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120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https://uk.wikipedia.org</a:t>
            </a:r>
            <a:endParaRPr lang="uk-UA" sz="120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120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https://www.google.com.ua</a:t>
            </a:r>
            <a:endParaRPr lang="ru-RU" sz="120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6752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mtClean="0"/>
          </a:p>
        </p:txBody>
      </p:sp>
      <p:pic>
        <p:nvPicPr>
          <p:cNvPr id="2050" name="Picture 2" descr="C:\Users\User\Desktop\шеп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549" y="0"/>
            <a:ext cx="5021451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ВСТУП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53008" y="1556792"/>
            <a:ext cx="4192960" cy="4495800"/>
          </a:xfrm>
        </p:spPr>
        <p:txBody>
          <a:bodyPr>
            <a:noAutofit/>
          </a:bodyPr>
          <a:lstStyle/>
          <a:p>
            <a:r>
              <a:rPr lang="ru-RU" sz="2400" i="1" smtClean="0"/>
              <a:t>український релігійний діяч</a:t>
            </a:r>
            <a:r>
              <a:rPr lang="ru-RU" sz="2400" smtClean="0"/>
              <a:t>, граф. </a:t>
            </a:r>
            <a:r>
              <a:rPr lang="ru-RU" sz="2400" i="1" smtClean="0"/>
              <a:t>Єпископ Української греко-католицької церкви</a:t>
            </a:r>
            <a:r>
              <a:rPr lang="ru-RU" sz="2400" smtClean="0"/>
              <a:t>; </a:t>
            </a:r>
            <a:r>
              <a:rPr lang="ru-RU" sz="2400" u="sng" smtClean="0"/>
              <a:t>від 17 січня 1901</a:t>
            </a:r>
            <a:r>
              <a:rPr lang="ru-RU" sz="2400" smtClean="0"/>
              <a:t> до смерті — </a:t>
            </a:r>
            <a:r>
              <a:rPr lang="ru-RU" sz="2400" i="1" smtClean="0"/>
              <a:t>Митрополит Галицький </a:t>
            </a:r>
            <a:r>
              <a:rPr lang="ru-RU" sz="2400" smtClean="0"/>
              <a:t>та </a:t>
            </a:r>
            <a:r>
              <a:rPr lang="ru-RU" sz="2400" i="1" smtClean="0"/>
              <a:t>Архієпископ Львівський</a:t>
            </a:r>
            <a:r>
              <a:rPr lang="ru-RU" sz="2400" smtClean="0"/>
              <a:t> — предстоятель Української греко-католицької </a:t>
            </a:r>
            <a:r>
              <a:rPr lang="ru-RU" sz="2400" smtClean="0"/>
              <a:t>церкви</a:t>
            </a:r>
            <a:r>
              <a:rPr lang="ru-RU" sz="2400" smtClean="0"/>
              <a:t>.</a:t>
            </a:r>
          </a:p>
          <a:p>
            <a:endParaRPr lang="ru-RU" sz="2400" smtClean="0"/>
          </a:p>
          <a:p>
            <a:r>
              <a:rPr lang="ru-RU" sz="2400" smtClean="0"/>
              <a:t>Належить до знатного галицького </a:t>
            </a:r>
            <a:r>
              <a:rPr lang="ru-RU" sz="2400" i="1" smtClean="0"/>
              <a:t>роду Шептицьких</a:t>
            </a:r>
            <a:r>
              <a:rPr lang="ru-RU" sz="2400" smtClean="0"/>
              <a:t>. </a:t>
            </a:r>
            <a:r>
              <a:rPr lang="ru-RU" sz="2400" i="1" smtClean="0"/>
              <a:t>Доктор права</a:t>
            </a:r>
            <a:r>
              <a:rPr lang="ru-RU" sz="2400" smtClean="0"/>
              <a:t>.</a:t>
            </a:r>
            <a:endParaRPr lang="ru-RU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илбич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СІМ</a:t>
            </a:r>
            <a:r>
              <a:rPr lang="en-US" b="1" smtClean="0"/>
              <a:t>’</a:t>
            </a:r>
            <a:r>
              <a:rPr lang="uk-UA" b="1" smtClean="0"/>
              <a:t>Я</a:t>
            </a:r>
            <a:endParaRPr lang="ru-RU" b="1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628800"/>
            <a:ext cx="7992888" cy="5229200"/>
          </a:xfrm>
          <a:prstGeom prst="rect">
            <a:avLst/>
          </a:prstGeom>
          <a:solidFill>
            <a:schemeClr val="tx1">
              <a:lumMod val="95000"/>
              <a:lumOff val="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300" b="1" smtClean="0">
                <a:solidFill>
                  <a:schemeClr val="bg1"/>
                </a:solidFill>
              </a:rPr>
              <a:t>Роман Шептицький </a:t>
            </a:r>
            <a:r>
              <a:rPr lang="ru-RU" sz="2300" smtClean="0">
                <a:solidFill>
                  <a:schemeClr val="bg1"/>
                </a:solidFill>
              </a:rPr>
              <a:t>народився у </a:t>
            </a:r>
            <a:r>
              <a:rPr lang="ru-RU" sz="2300" i="1" smtClean="0">
                <a:solidFill>
                  <a:schemeClr val="bg1"/>
                </a:solidFill>
              </a:rPr>
              <a:t>с. Прилбичі</a:t>
            </a:r>
            <a:r>
              <a:rPr lang="ru-RU" sz="2300" smtClean="0">
                <a:solidFill>
                  <a:schemeClr val="bg1"/>
                </a:solidFill>
              </a:rPr>
              <a:t> (тепер</a:t>
            </a:r>
            <a:r>
              <a:rPr lang="ru-RU" sz="2300" smtClean="0">
                <a:solidFill>
                  <a:schemeClr val="bg1"/>
                </a:solidFill>
              </a:rPr>
              <a:t> </a:t>
            </a:r>
            <a:r>
              <a:rPr lang="ru-RU" sz="2300" smtClean="0">
                <a:solidFill>
                  <a:schemeClr val="bg1"/>
                </a:solidFill>
              </a:rPr>
              <a:t>Яворівського району</a:t>
            </a:r>
            <a:r>
              <a:rPr lang="ru-RU" sz="2300" smtClean="0">
                <a:solidFill>
                  <a:schemeClr val="bg1"/>
                </a:solidFill>
              </a:rPr>
              <a:t> Львівської </a:t>
            </a:r>
            <a:r>
              <a:rPr lang="ru-RU" sz="2300" smtClean="0">
                <a:solidFill>
                  <a:schemeClr val="bg1"/>
                </a:solidFill>
              </a:rPr>
              <a:t>області</a:t>
            </a:r>
            <a:r>
              <a:rPr lang="ru-RU" sz="2300" smtClean="0">
                <a:solidFill>
                  <a:schemeClr val="bg1"/>
                </a:solidFill>
              </a:rPr>
              <a:t>). </a:t>
            </a:r>
            <a:r>
              <a:rPr lang="ru-RU" sz="2300" smtClean="0">
                <a:solidFill>
                  <a:schemeClr val="bg1"/>
                </a:solidFill>
              </a:rPr>
              <a:t>При </a:t>
            </a:r>
            <a:r>
              <a:rPr lang="ru-RU" sz="2300" b="1" smtClean="0">
                <a:solidFill>
                  <a:schemeClr val="bg1"/>
                </a:solidFill>
              </a:rPr>
              <a:t>хрещенні</a:t>
            </a:r>
            <a:r>
              <a:rPr lang="ru-RU" sz="2300" smtClean="0">
                <a:solidFill>
                  <a:schemeClr val="bg1"/>
                </a:solidFill>
              </a:rPr>
              <a:t> отримав імена </a:t>
            </a:r>
            <a:r>
              <a:rPr lang="ru-RU" sz="2300" b="1" smtClean="0">
                <a:solidFill>
                  <a:schemeClr val="bg1"/>
                </a:solidFill>
              </a:rPr>
              <a:t>Роман</a:t>
            </a:r>
            <a:r>
              <a:rPr lang="ru-RU" sz="2300" smtClean="0">
                <a:solidFill>
                  <a:schemeClr val="bg1"/>
                </a:solidFill>
              </a:rPr>
              <a:t>, </a:t>
            </a:r>
            <a:r>
              <a:rPr lang="ru-RU" sz="2300" b="1" smtClean="0">
                <a:solidFill>
                  <a:schemeClr val="bg1"/>
                </a:solidFill>
              </a:rPr>
              <a:t>Александр</a:t>
            </a:r>
            <a:r>
              <a:rPr lang="ru-RU" sz="2300" smtClean="0">
                <a:solidFill>
                  <a:schemeClr val="bg1"/>
                </a:solidFill>
              </a:rPr>
              <a:t>, </a:t>
            </a:r>
            <a:r>
              <a:rPr lang="ru-RU" sz="2300" b="1" smtClean="0">
                <a:solidFill>
                  <a:schemeClr val="bg1"/>
                </a:solidFill>
              </a:rPr>
              <a:t>Марія</a:t>
            </a:r>
            <a:r>
              <a:rPr lang="ru-RU" sz="230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sz="2300" smtClean="0">
              <a:solidFill>
                <a:schemeClr val="bg1"/>
              </a:solidFill>
            </a:endParaRPr>
          </a:p>
          <a:p>
            <a:r>
              <a:rPr lang="ru-RU" sz="2300" smtClean="0">
                <a:solidFill>
                  <a:schemeClr val="bg1"/>
                </a:solidFill>
              </a:rPr>
              <a:t>Подружжя </a:t>
            </a:r>
            <a:r>
              <a:rPr lang="ru-RU" sz="2300" smtClean="0">
                <a:solidFill>
                  <a:schemeClr val="bg1"/>
                </a:solidFill>
              </a:rPr>
              <a:t>Шептицьких мало </a:t>
            </a:r>
            <a:r>
              <a:rPr lang="ru-RU" sz="2300" b="1" smtClean="0">
                <a:solidFill>
                  <a:schemeClr val="bg1"/>
                </a:solidFill>
              </a:rPr>
              <a:t>семеро синів</a:t>
            </a:r>
            <a:r>
              <a:rPr lang="ru-RU" sz="2300" smtClean="0">
                <a:solidFill>
                  <a:schemeClr val="bg1"/>
                </a:solidFill>
              </a:rPr>
              <a:t>. </a:t>
            </a:r>
            <a:r>
              <a:rPr lang="ru-RU" sz="2300" i="1" smtClean="0">
                <a:solidFill>
                  <a:schemeClr val="bg1"/>
                </a:solidFill>
              </a:rPr>
              <a:t>Перший син </a:t>
            </a:r>
            <a:r>
              <a:rPr lang="ru-RU" sz="2300" b="1" smtClean="0">
                <a:solidFill>
                  <a:schemeClr val="bg1"/>
                </a:solidFill>
              </a:rPr>
              <a:t>Стефан</a:t>
            </a:r>
            <a:r>
              <a:rPr lang="ru-RU" sz="2300" i="1" smtClean="0">
                <a:solidFill>
                  <a:schemeClr val="bg1"/>
                </a:solidFill>
              </a:rPr>
              <a:t> помер у віці 2-х років</a:t>
            </a:r>
            <a:r>
              <a:rPr lang="ru-RU" sz="2300" smtClean="0">
                <a:solidFill>
                  <a:schemeClr val="bg1"/>
                </a:solidFill>
              </a:rPr>
              <a:t>, </a:t>
            </a:r>
            <a:r>
              <a:rPr lang="ru-RU" sz="2300" b="1" smtClean="0">
                <a:solidFill>
                  <a:schemeClr val="bg1"/>
                </a:solidFill>
              </a:rPr>
              <a:t>Єжи</a:t>
            </a:r>
            <a:r>
              <a:rPr lang="ru-RU" sz="2300" i="1" smtClean="0">
                <a:solidFill>
                  <a:schemeClr val="bg1"/>
                </a:solidFill>
              </a:rPr>
              <a:t> (Юрій)</a:t>
            </a:r>
            <a:r>
              <a:rPr lang="ru-RU" sz="2300" smtClean="0">
                <a:solidFill>
                  <a:schemeClr val="bg1"/>
                </a:solidFill>
              </a:rPr>
              <a:t> — </a:t>
            </a:r>
            <a:r>
              <a:rPr lang="ru-RU" sz="2300" i="1" smtClean="0">
                <a:solidFill>
                  <a:schemeClr val="bg1"/>
                </a:solidFill>
              </a:rPr>
              <a:t>17-ти років</a:t>
            </a:r>
            <a:r>
              <a:rPr lang="ru-RU" sz="2300" smtClean="0">
                <a:solidFill>
                  <a:schemeClr val="bg1"/>
                </a:solidFill>
              </a:rPr>
              <a:t>. </a:t>
            </a:r>
            <a:r>
              <a:rPr lang="ru-RU" sz="2300" i="1" smtClean="0">
                <a:solidFill>
                  <a:schemeClr val="bg1"/>
                </a:solidFill>
              </a:rPr>
              <a:t>Третім сином</a:t>
            </a:r>
            <a:r>
              <a:rPr lang="ru-RU" sz="2300" smtClean="0">
                <a:solidFill>
                  <a:schemeClr val="bg1"/>
                </a:solidFill>
              </a:rPr>
              <a:t> Шептицьких став </a:t>
            </a:r>
            <a:r>
              <a:rPr lang="ru-RU" sz="2300" i="1" smtClean="0">
                <a:solidFill>
                  <a:schemeClr val="bg1"/>
                </a:solidFill>
              </a:rPr>
              <a:t>Роман</a:t>
            </a:r>
            <a:r>
              <a:rPr lang="ru-RU" sz="2300" smtClean="0">
                <a:solidFill>
                  <a:schemeClr val="bg1"/>
                </a:solidFill>
              </a:rPr>
              <a:t>, відомий як </a:t>
            </a:r>
            <a:r>
              <a:rPr lang="ru-RU" sz="2300" b="1" smtClean="0">
                <a:solidFill>
                  <a:schemeClr val="bg1"/>
                </a:solidFill>
              </a:rPr>
              <a:t>Андрей Шептицький</a:t>
            </a:r>
            <a:r>
              <a:rPr lang="ru-RU" sz="2300" smtClean="0">
                <a:solidFill>
                  <a:schemeClr val="bg1"/>
                </a:solidFill>
              </a:rPr>
              <a:t>. </a:t>
            </a:r>
            <a:r>
              <a:rPr lang="ru-RU" sz="2300" i="1" smtClean="0">
                <a:solidFill>
                  <a:schemeClr val="bg1"/>
                </a:solidFill>
              </a:rPr>
              <a:t>Четвертий</a:t>
            </a:r>
            <a:r>
              <a:rPr lang="ru-RU" sz="2300" smtClean="0">
                <a:solidFill>
                  <a:schemeClr val="bg1"/>
                </a:solidFill>
              </a:rPr>
              <a:t> </a:t>
            </a:r>
            <a:r>
              <a:rPr lang="ru-RU" sz="2300" smtClean="0">
                <a:solidFill>
                  <a:schemeClr val="bg1"/>
                </a:solidFill>
              </a:rPr>
              <a:t>— </a:t>
            </a:r>
            <a:r>
              <a:rPr lang="ru-RU" sz="2300" b="1" smtClean="0">
                <a:solidFill>
                  <a:schemeClr val="bg1"/>
                </a:solidFill>
              </a:rPr>
              <a:t>Казимир </a:t>
            </a:r>
            <a:r>
              <a:rPr lang="ru-RU" sz="2300" i="1" smtClean="0">
                <a:solidFill>
                  <a:schemeClr val="bg1"/>
                </a:solidFill>
              </a:rPr>
              <a:t>(</a:t>
            </a:r>
            <a:r>
              <a:rPr lang="ru-RU" sz="2300" i="1" smtClean="0">
                <a:solidFill>
                  <a:schemeClr val="bg1"/>
                </a:solidFill>
              </a:rPr>
              <a:t>Климентій </a:t>
            </a:r>
            <a:r>
              <a:rPr lang="ru-RU" sz="2300" i="1" smtClean="0">
                <a:solidFill>
                  <a:schemeClr val="bg1"/>
                </a:solidFill>
              </a:rPr>
              <a:t>Шептицький)</a:t>
            </a:r>
            <a:r>
              <a:rPr lang="ru-RU" sz="2300" smtClean="0">
                <a:solidFill>
                  <a:schemeClr val="bg1"/>
                </a:solidFill>
              </a:rPr>
              <a:t> — </a:t>
            </a:r>
            <a:r>
              <a:rPr lang="ru-RU" sz="2300" smtClean="0">
                <a:solidFill>
                  <a:schemeClr val="bg1"/>
                </a:solidFill>
              </a:rPr>
              <a:t>успішний </a:t>
            </a:r>
            <a:r>
              <a:rPr lang="ru-RU" sz="2300" smtClean="0">
                <a:solidFill>
                  <a:schemeClr val="bg1"/>
                </a:solidFill>
              </a:rPr>
              <a:t>адвокат. </a:t>
            </a:r>
            <a:r>
              <a:rPr lang="ru-RU" sz="2300" i="1" smtClean="0">
                <a:solidFill>
                  <a:schemeClr val="bg1"/>
                </a:solidFill>
              </a:rPr>
              <a:t>П'ятий </a:t>
            </a:r>
            <a:r>
              <a:rPr lang="ru-RU" sz="2300" smtClean="0">
                <a:solidFill>
                  <a:schemeClr val="bg1"/>
                </a:solidFill>
              </a:rPr>
              <a:t>— </a:t>
            </a:r>
            <a:r>
              <a:rPr lang="ru-RU" sz="2300" b="1" smtClean="0">
                <a:solidFill>
                  <a:schemeClr val="bg1"/>
                </a:solidFill>
              </a:rPr>
              <a:t>Александр</a:t>
            </a:r>
            <a:r>
              <a:rPr lang="ru-RU" sz="2300" smtClean="0">
                <a:solidFill>
                  <a:schemeClr val="bg1"/>
                </a:solidFill>
              </a:rPr>
              <a:t>. </a:t>
            </a:r>
            <a:r>
              <a:rPr lang="ru-RU" sz="2300" i="1" smtClean="0">
                <a:solidFill>
                  <a:schemeClr val="bg1"/>
                </a:solidFill>
              </a:rPr>
              <a:t>Шостий</a:t>
            </a:r>
            <a:r>
              <a:rPr lang="ru-RU" sz="2300" smtClean="0">
                <a:solidFill>
                  <a:schemeClr val="bg1"/>
                </a:solidFill>
              </a:rPr>
              <a:t> — </a:t>
            </a:r>
            <a:r>
              <a:rPr lang="ru-RU" sz="2300" b="1" smtClean="0">
                <a:solidFill>
                  <a:schemeClr val="bg1"/>
                </a:solidFill>
              </a:rPr>
              <a:t>Станіслав</a:t>
            </a:r>
            <a:r>
              <a:rPr lang="ru-RU" sz="2300" smtClean="0">
                <a:solidFill>
                  <a:schemeClr val="bg1"/>
                </a:solidFill>
              </a:rPr>
              <a:t> — </a:t>
            </a:r>
            <a:r>
              <a:rPr lang="ru-RU" sz="2300" smtClean="0">
                <a:solidFill>
                  <a:schemeClr val="bg1"/>
                </a:solidFill>
              </a:rPr>
              <a:t>офіцер </a:t>
            </a:r>
            <a:r>
              <a:rPr lang="ru-RU" sz="2300" smtClean="0">
                <a:solidFill>
                  <a:schemeClr val="bg1"/>
                </a:solidFill>
              </a:rPr>
              <a:t>Генерального штабу, генерал </a:t>
            </a:r>
            <a:r>
              <a:rPr lang="ru-RU" sz="2300" smtClean="0">
                <a:solidFill>
                  <a:schemeClr val="bg1"/>
                </a:solidFill>
              </a:rPr>
              <a:t>польської армії. </a:t>
            </a:r>
            <a:r>
              <a:rPr lang="ru-RU" sz="2300" i="1" smtClean="0">
                <a:solidFill>
                  <a:schemeClr val="bg1"/>
                </a:solidFill>
              </a:rPr>
              <a:t>Сьомий</a:t>
            </a:r>
            <a:r>
              <a:rPr lang="ru-RU" sz="2300" smtClean="0">
                <a:solidFill>
                  <a:schemeClr val="bg1"/>
                </a:solidFill>
              </a:rPr>
              <a:t> </a:t>
            </a:r>
            <a:r>
              <a:rPr lang="ru-RU" sz="2300" smtClean="0">
                <a:solidFill>
                  <a:schemeClr val="bg1"/>
                </a:solidFill>
              </a:rPr>
              <a:t>у </a:t>
            </a:r>
            <a:r>
              <a:rPr lang="ru-RU" sz="2300" smtClean="0">
                <a:solidFill>
                  <a:schemeClr val="bg1"/>
                </a:solidFill>
              </a:rPr>
              <a:t>1939 був </a:t>
            </a:r>
            <a:r>
              <a:rPr lang="ru-RU" sz="2300" i="1" smtClean="0">
                <a:solidFill>
                  <a:schemeClr val="bg1"/>
                </a:solidFill>
              </a:rPr>
              <a:t>замордований </a:t>
            </a:r>
            <a:r>
              <a:rPr lang="ru-RU" sz="2300" smtClean="0">
                <a:solidFill>
                  <a:schemeClr val="bg1"/>
                </a:solidFill>
              </a:rPr>
              <a:t>більшовиками в </a:t>
            </a:r>
            <a:r>
              <a:rPr lang="ru-RU" sz="2300" i="1" smtClean="0">
                <a:solidFill>
                  <a:schemeClr val="bg1"/>
                </a:solidFill>
              </a:rPr>
              <a:t>Прилбичах</a:t>
            </a:r>
            <a:r>
              <a:rPr lang="ru-RU" sz="2300" smtClean="0">
                <a:solidFill>
                  <a:schemeClr val="bg1"/>
                </a:solidFill>
              </a:rPr>
              <a:t> разом </a:t>
            </a:r>
            <a:r>
              <a:rPr lang="ru-RU" sz="2300" smtClean="0">
                <a:solidFill>
                  <a:schemeClr val="bg1"/>
                </a:solidFill>
              </a:rPr>
              <a:t>із </a:t>
            </a:r>
            <a:r>
              <a:rPr lang="ru-RU" sz="2300" smtClean="0">
                <a:solidFill>
                  <a:schemeClr val="bg1"/>
                </a:solidFill>
              </a:rPr>
              <a:t>дружиною.</a:t>
            </a:r>
            <a:endParaRPr lang="ru-RU" sz="23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ОСВІТА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Першу освіту Роман здобув </a:t>
            </a:r>
            <a:r>
              <a:rPr lang="ru-RU" sz="2400" smtClean="0"/>
              <a:t>удома</a:t>
            </a:r>
            <a:r>
              <a:rPr lang="ru-RU" sz="2400" smtClean="0"/>
              <a:t>. </a:t>
            </a:r>
            <a:r>
              <a:rPr lang="ru-RU" sz="2400" smtClean="0"/>
              <a:t>Восени 1879 р. разом зі своїми двома братами Юрієм та Олександром розпочав навчання в гімназії Св. Анни у місті Краків (Польща).</a:t>
            </a:r>
            <a:endParaRPr lang="ru-RU" sz="2400"/>
          </a:p>
        </p:txBody>
      </p:sp>
      <p:pic>
        <p:nvPicPr>
          <p:cNvPr id="6" name="Picture 3" descr="C:\Users\User\Desktop\прилбич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48000"/>
            <a:ext cx="6096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/>
          </a:bodyPr>
          <a:lstStyle/>
          <a:p>
            <a:r>
              <a:rPr lang="ru-RU" sz="2400" smtClean="0"/>
              <a:t>Восени 1884 р. Роман та Олександр разом поїхали до Німеччини (Вроцлав) на правничі студії в університеті. У 1886 р. вперше відвідав Рим. Влітку 1887 р. завершив університетські студії.</a:t>
            </a:r>
            <a:endParaRPr lang="ru-RU" sz="240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uk-UA" b="1" smtClean="0"/>
              <a:t>ОСВІТА</a:t>
            </a:r>
            <a:endParaRPr lang="ru-RU" b="1"/>
          </a:p>
        </p:txBody>
      </p:sp>
      <p:pic>
        <p:nvPicPr>
          <p:cNvPr id="5" name="Picture 3" descr="C:\Users\User\Desktop\прилбич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48000"/>
            <a:ext cx="6096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шеп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720"/>
            <a:ext cx="9144000" cy="566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ЮНІСТЬ</a:t>
            </a:r>
            <a:endParaRPr lang="ru-RU" b="1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992888" cy="5229200"/>
          </a:xfrm>
          <a:prstGeom prst="rect">
            <a:avLst/>
          </a:prstGeom>
          <a:solidFill>
            <a:schemeClr val="tx1">
              <a:lumMod val="95000"/>
              <a:lumOff val="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200" smtClean="0">
                <a:solidFill>
                  <a:schemeClr val="bg1"/>
                </a:solidFill>
              </a:rPr>
              <a:t>Від </a:t>
            </a:r>
            <a:r>
              <a:rPr lang="ru-RU" sz="2200" b="1" smtClean="0">
                <a:solidFill>
                  <a:schemeClr val="bg1"/>
                </a:solidFill>
              </a:rPr>
              <a:t>3 серпня </a:t>
            </a:r>
            <a:r>
              <a:rPr lang="ru-RU" sz="2200" smtClean="0">
                <a:solidFill>
                  <a:schemeClr val="bg1"/>
                </a:solidFill>
              </a:rPr>
              <a:t>до </a:t>
            </a:r>
            <a:r>
              <a:rPr lang="ru-RU" sz="2200" b="1" smtClean="0">
                <a:solidFill>
                  <a:schemeClr val="bg1"/>
                </a:solidFill>
              </a:rPr>
              <a:t>4 жовтня 1891 р</a:t>
            </a:r>
            <a:r>
              <a:rPr lang="ru-RU" sz="2200" smtClean="0">
                <a:solidFill>
                  <a:schemeClr val="bg1"/>
                </a:solidFill>
              </a:rPr>
              <a:t>. важко </a:t>
            </a:r>
            <a:r>
              <a:rPr lang="ru-RU" sz="2200" i="1" smtClean="0">
                <a:solidFill>
                  <a:schemeClr val="bg1"/>
                </a:solidFill>
              </a:rPr>
              <a:t>занедужав </a:t>
            </a:r>
            <a:r>
              <a:rPr lang="ru-RU" sz="2200" i="1" smtClean="0">
                <a:solidFill>
                  <a:schemeClr val="bg1"/>
                </a:solidFill>
              </a:rPr>
              <a:t>на </a:t>
            </a:r>
            <a:r>
              <a:rPr lang="ru-RU" sz="2200" i="1" smtClean="0">
                <a:solidFill>
                  <a:schemeClr val="bg1"/>
                </a:solidFill>
              </a:rPr>
              <a:t>тиф</a:t>
            </a:r>
            <a:r>
              <a:rPr lang="ru-RU" sz="2200" smtClean="0">
                <a:solidFill>
                  <a:schemeClr val="bg1"/>
                </a:solidFill>
              </a:rPr>
              <a:t>. За </a:t>
            </a:r>
            <a:r>
              <a:rPr lang="ru-RU" sz="2200" smtClean="0">
                <a:solidFill>
                  <a:schemeClr val="bg1"/>
                </a:solidFill>
              </a:rPr>
              <a:t>порадою лікарів </a:t>
            </a:r>
            <a:r>
              <a:rPr lang="ru-RU" sz="2200" b="1" smtClean="0">
                <a:solidFill>
                  <a:schemeClr val="bg1"/>
                </a:solidFill>
              </a:rPr>
              <a:t>17 жовтня 1891 р</a:t>
            </a:r>
            <a:r>
              <a:rPr lang="ru-RU" sz="2200" smtClean="0">
                <a:solidFill>
                  <a:schemeClr val="bg1"/>
                </a:solidFill>
              </a:rPr>
              <a:t>. </a:t>
            </a:r>
            <a:r>
              <a:rPr lang="ru-RU" sz="2200" i="1" smtClean="0">
                <a:solidFill>
                  <a:schemeClr val="bg1"/>
                </a:solidFill>
              </a:rPr>
              <a:t>вирушив на </a:t>
            </a:r>
            <a:r>
              <a:rPr lang="ru-RU" sz="2200" smtClean="0">
                <a:solidFill>
                  <a:schemeClr val="bg1"/>
                </a:solidFill>
              </a:rPr>
              <a:t>реабілітаційний курорт у </a:t>
            </a:r>
            <a:r>
              <a:rPr lang="ru-RU" sz="2200" i="1" smtClean="0">
                <a:solidFill>
                  <a:schemeClr val="bg1"/>
                </a:solidFill>
              </a:rPr>
              <a:t>Закопане</a:t>
            </a:r>
            <a:r>
              <a:rPr lang="ru-RU" sz="2200" smtClean="0">
                <a:solidFill>
                  <a:schemeClr val="bg1"/>
                </a:solidFill>
              </a:rPr>
              <a:t>. </a:t>
            </a:r>
            <a:r>
              <a:rPr lang="ru-RU" sz="2200" b="1" smtClean="0">
                <a:solidFill>
                  <a:schemeClr val="bg1"/>
                </a:solidFill>
              </a:rPr>
              <a:t>17 травня 1892 р</a:t>
            </a:r>
            <a:r>
              <a:rPr lang="ru-RU" sz="2200" smtClean="0">
                <a:solidFill>
                  <a:schemeClr val="bg1"/>
                </a:solidFill>
              </a:rPr>
              <a:t>. брат Андрей </a:t>
            </a:r>
            <a:r>
              <a:rPr lang="ru-RU" sz="2200" i="1" smtClean="0">
                <a:solidFill>
                  <a:schemeClr val="bg1"/>
                </a:solidFill>
              </a:rPr>
              <a:t>повернувся в </a:t>
            </a:r>
            <a:r>
              <a:rPr lang="ru-RU" sz="2200" i="1" smtClean="0">
                <a:solidFill>
                  <a:schemeClr val="bg1"/>
                </a:solidFill>
              </a:rPr>
              <a:t>Добромильський </a:t>
            </a:r>
            <a:r>
              <a:rPr lang="ru-RU" sz="2200" i="1" smtClean="0">
                <a:solidFill>
                  <a:schemeClr val="bg1"/>
                </a:solidFill>
              </a:rPr>
              <a:t>монастир</a:t>
            </a:r>
            <a:r>
              <a:rPr lang="ru-RU" sz="2200" smtClean="0">
                <a:solidFill>
                  <a:schemeClr val="bg1"/>
                </a:solidFill>
              </a:rPr>
              <a:t>.</a:t>
            </a:r>
            <a:endParaRPr lang="ru-RU" sz="2200" smtClean="0">
              <a:solidFill>
                <a:schemeClr val="bg1"/>
              </a:solidFill>
            </a:endParaRPr>
          </a:p>
          <a:p>
            <a:r>
              <a:rPr lang="ru-RU" sz="2200" b="1" smtClean="0">
                <a:solidFill>
                  <a:schemeClr val="bg1"/>
                </a:solidFill>
              </a:rPr>
              <a:t>11 серпня</a:t>
            </a:r>
            <a:r>
              <a:rPr lang="ru-RU" sz="2200" b="1" smtClean="0">
                <a:solidFill>
                  <a:schemeClr val="bg1"/>
                </a:solidFill>
              </a:rPr>
              <a:t> </a:t>
            </a:r>
            <a:r>
              <a:rPr lang="ru-RU" sz="2200" b="1" smtClean="0">
                <a:solidFill>
                  <a:schemeClr val="bg1"/>
                </a:solidFill>
              </a:rPr>
              <a:t>1892</a:t>
            </a:r>
            <a:r>
              <a:rPr lang="ru-RU" sz="2200" b="1" smtClean="0">
                <a:solidFill>
                  <a:schemeClr val="bg1"/>
                </a:solidFill>
              </a:rPr>
              <a:t> р</a:t>
            </a:r>
            <a:r>
              <a:rPr lang="ru-RU" sz="2200" smtClean="0">
                <a:solidFill>
                  <a:schemeClr val="bg1"/>
                </a:solidFill>
              </a:rPr>
              <a:t>. брат Андрей склав </a:t>
            </a:r>
            <a:r>
              <a:rPr lang="ru-RU" sz="2200" i="1" smtClean="0">
                <a:solidFill>
                  <a:schemeClr val="bg1"/>
                </a:solidFill>
              </a:rPr>
              <a:t>вічні обіти </a:t>
            </a:r>
            <a:r>
              <a:rPr lang="ru-RU" sz="2200" smtClean="0">
                <a:solidFill>
                  <a:schemeClr val="bg1"/>
                </a:solidFill>
              </a:rPr>
              <a:t>у </a:t>
            </a:r>
            <a:r>
              <a:rPr lang="ru-RU" sz="2200" i="1" smtClean="0">
                <a:solidFill>
                  <a:schemeClr val="bg1"/>
                </a:solidFill>
              </a:rPr>
              <a:t>Кристинопольському монастирі</a:t>
            </a:r>
            <a:r>
              <a:rPr lang="ru-RU" sz="2200" smtClean="0">
                <a:solidFill>
                  <a:schemeClr val="bg1"/>
                </a:solidFill>
              </a:rPr>
              <a:t>.</a:t>
            </a:r>
            <a:r>
              <a:rPr lang="ru-RU" sz="2200" smtClean="0">
                <a:solidFill>
                  <a:schemeClr val="bg1"/>
                </a:solidFill>
              </a:rPr>
              <a:t> </a:t>
            </a:r>
            <a:r>
              <a:rPr lang="ru-RU" sz="2200" b="1" smtClean="0">
                <a:solidFill>
                  <a:schemeClr val="bg1"/>
                </a:solidFill>
              </a:rPr>
              <a:t>3 </a:t>
            </a:r>
            <a:r>
              <a:rPr lang="ru-RU" sz="2200" b="1" smtClean="0">
                <a:solidFill>
                  <a:schemeClr val="bg1"/>
                </a:solidFill>
              </a:rPr>
              <a:t>вересня 1892 р</a:t>
            </a:r>
            <a:r>
              <a:rPr lang="ru-RU" sz="2200" smtClean="0">
                <a:solidFill>
                  <a:schemeClr val="bg1"/>
                </a:solidFill>
              </a:rPr>
              <a:t>. </a:t>
            </a:r>
            <a:r>
              <a:rPr lang="ru-RU" sz="2200" i="1" smtClean="0">
                <a:solidFill>
                  <a:schemeClr val="bg1"/>
                </a:solidFill>
              </a:rPr>
              <a:t>єпископ</a:t>
            </a:r>
            <a:r>
              <a:rPr lang="ru-RU" sz="2200" smtClean="0">
                <a:solidFill>
                  <a:schemeClr val="bg1"/>
                </a:solidFill>
              </a:rPr>
              <a:t> Юліан Пелеш у Перемишлі </a:t>
            </a:r>
            <a:r>
              <a:rPr lang="ru-RU" sz="2200" i="1" smtClean="0">
                <a:solidFill>
                  <a:schemeClr val="bg1"/>
                </a:solidFill>
              </a:rPr>
              <a:t>висвятив</a:t>
            </a:r>
            <a:r>
              <a:rPr lang="ru-RU" sz="2200" smtClean="0">
                <a:solidFill>
                  <a:schemeClr val="bg1"/>
                </a:solidFill>
              </a:rPr>
              <a:t> його на </a:t>
            </a:r>
            <a:r>
              <a:rPr lang="ru-RU" sz="2200" i="1" smtClean="0">
                <a:solidFill>
                  <a:schemeClr val="bg1"/>
                </a:solidFill>
              </a:rPr>
              <a:t>священика</a:t>
            </a:r>
            <a:r>
              <a:rPr lang="ru-RU" sz="2200" smtClean="0">
                <a:solidFill>
                  <a:schemeClr val="bg1"/>
                </a:solidFill>
              </a:rPr>
              <a:t>.</a:t>
            </a:r>
            <a:endParaRPr lang="ru-RU" sz="2200" smtClean="0">
              <a:solidFill>
                <a:schemeClr val="bg1"/>
              </a:solidFill>
            </a:endParaRPr>
          </a:p>
          <a:p>
            <a:r>
              <a:rPr lang="ru-RU" sz="2200" smtClean="0">
                <a:solidFill>
                  <a:schemeClr val="bg1"/>
                </a:solidFill>
              </a:rPr>
              <a:t>Упродовж </a:t>
            </a:r>
            <a:r>
              <a:rPr lang="ru-RU" sz="2200" b="1" smtClean="0">
                <a:solidFill>
                  <a:schemeClr val="bg1"/>
                </a:solidFill>
              </a:rPr>
              <a:t>1892–1894 р</a:t>
            </a:r>
            <a:r>
              <a:rPr lang="ru-RU" sz="2200" smtClean="0">
                <a:solidFill>
                  <a:schemeClr val="bg1"/>
                </a:solidFill>
              </a:rPr>
              <a:t>. </a:t>
            </a:r>
            <a:r>
              <a:rPr lang="ru-RU" sz="2200" i="1" smtClean="0">
                <a:solidFill>
                  <a:schemeClr val="bg1"/>
                </a:solidFill>
              </a:rPr>
              <a:t>Андрей Шептицький завершив богословські студії</a:t>
            </a:r>
            <a:r>
              <a:rPr lang="ru-RU" sz="2200" smtClean="0">
                <a:solidFill>
                  <a:schemeClr val="bg1"/>
                </a:solidFill>
              </a:rPr>
              <a:t> </a:t>
            </a:r>
            <a:r>
              <a:rPr lang="ru-RU" sz="2200" smtClean="0">
                <a:solidFill>
                  <a:schemeClr val="bg1"/>
                </a:solidFill>
              </a:rPr>
              <a:t>в </a:t>
            </a:r>
            <a:r>
              <a:rPr lang="ru-RU" sz="2200" smtClean="0">
                <a:solidFill>
                  <a:schemeClr val="bg1"/>
                </a:solidFill>
              </a:rPr>
              <a:t>Кракові. </a:t>
            </a:r>
            <a:r>
              <a:rPr lang="ru-RU" sz="2200" smtClean="0">
                <a:solidFill>
                  <a:schemeClr val="bg1"/>
                </a:solidFill>
              </a:rPr>
              <a:t>У той же період (</a:t>
            </a:r>
            <a:r>
              <a:rPr lang="ru-RU" sz="2200" b="1" smtClean="0">
                <a:solidFill>
                  <a:schemeClr val="bg1"/>
                </a:solidFill>
              </a:rPr>
              <a:t>1892–1896</a:t>
            </a:r>
            <a:r>
              <a:rPr lang="ru-RU" sz="2200" smtClean="0">
                <a:solidFill>
                  <a:schemeClr val="bg1"/>
                </a:solidFill>
              </a:rPr>
              <a:t>) </a:t>
            </a:r>
            <a:r>
              <a:rPr lang="ru-RU" sz="2200" i="1" smtClean="0">
                <a:solidFill>
                  <a:schemeClr val="bg1"/>
                </a:solidFill>
              </a:rPr>
              <a:t>отець Андрей </a:t>
            </a:r>
            <a:r>
              <a:rPr lang="ru-RU" sz="2200" smtClean="0">
                <a:solidFill>
                  <a:schemeClr val="bg1"/>
                </a:solidFill>
              </a:rPr>
              <a:t>виконував </a:t>
            </a:r>
            <a:r>
              <a:rPr lang="ru-RU" sz="2200" i="1" smtClean="0">
                <a:solidFill>
                  <a:schemeClr val="bg1"/>
                </a:solidFill>
              </a:rPr>
              <a:t>служіння магістра </a:t>
            </a:r>
            <a:r>
              <a:rPr lang="ru-RU" sz="2200" smtClean="0">
                <a:solidFill>
                  <a:schemeClr val="bg1"/>
                </a:solidFill>
              </a:rPr>
              <a:t>новиків у </a:t>
            </a:r>
            <a:r>
              <a:rPr lang="ru-RU" sz="2200" i="1" smtClean="0">
                <a:solidFill>
                  <a:schemeClr val="bg1"/>
                </a:solidFill>
              </a:rPr>
              <a:t>Добромильському монастирі</a:t>
            </a:r>
            <a:r>
              <a:rPr lang="ru-RU" sz="2200" smtClean="0">
                <a:solidFill>
                  <a:schemeClr val="bg1"/>
                </a:solidFill>
              </a:rPr>
              <a:t>. </a:t>
            </a:r>
            <a:r>
              <a:rPr lang="ru-RU" sz="2200" b="1" smtClean="0">
                <a:solidFill>
                  <a:schemeClr val="bg1"/>
                </a:solidFill>
              </a:rPr>
              <a:t>20 </a:t>
            </a:r>
            <a:r>
              <a:rPr lang="ru-RU" sz="2200" b="1" smtClean="0">
                <a:solidFill>
                  <a:schemeClr val="bg1"/>
                </a:solidFill>
              </a:rPr>
              <a:t>липня </a:t>
            </a:r>
            <a:r>
              <a:rPr lang="ru-RU" sz="2200" b="1" smtClean="0">
                <a:solidFill>
                  <a:schemeClr val="bg1"/>
                </a:solidFill>
              </a:rPr>
              <a:t>1896 р.</a:t>
            </a:r>
            <a:r>
              <a:rPr lang="ru-RU" sz="2200" smtClean="0">
                <a:solidFill>
                  <a:schemeClr val="bg1"/>
                </a:solidFill>
              </a:rPr>
              <a:t> </a:t>
            </a:r>
            <a:r>
              <a:rPr lang="ru-RU" sz="2200" smtClean="0">
                <a:solidFill>
                  <a:schemeClr val="bg1"/>
                </a:solidFill>
              </a:rPr>
              <a:t>його призначили </a:t>
            </a:r>
            <a:r>
              <a:rPr lang="ru-RU" sz="2200" i="1" smtClean="0">
                <a:solidFill>
                  <a:schemeClr val="bg1"/>
                </a:solidFill>
              </a:rPr>
              <a:t>ігуменом</a:t>
            </a:r>
            <a:r>
              <a:rPr lang="ru-RU" sz="2200" smtClean="0">
                <a:solidFill>
                  <a:schemeClr val="bg1"/>
                </a:solidFill>
              </a:rPr>
              <a:t> монастиря </a:t>
            </a:r>
            <a:r>
              <a:rPr lang="ru-RU" sz="2200" i="1" smtClean="0">
                <a:solidFill>
                  <a:schemeClr val="bg1"/>
                </a:solidFill>
              </a:rPr>
              <a:t>св. Онуфрія </a:t>
            </a:r>
            <a:r>
              <a:rPr lang="ru-RU" sz="2200" i="1" smtClean="0">
                <a:solidFill>
                  <a:schemeClr val="bg1"/>
                </a:solidFill>
              </a:rPr>
              <a:t>у </a:t>
            </a:r>
            <a:r>
              <a:rPr lang="ru-RU" sz="2200" i="1" smtClean="0">
                <a:solidFill>
                  <a:schemeClr val="bg1"/>
                </a:solidFill>
              </a:rPr>
              <a:t>Львові</a:t>
            </a:r>
            <a:r>
              <a:rPr lang="ru-RU" sz="2200" b="1" smtClean="0">
                <a:solidFill>
                  <a:schemeClr val="bg1"/>
                </a:solidFill>
              </a:rPr>
              <a:t>. У </a:t>
            </a:r>
            <a:r>
              <a:rPr lang="ru-RU" sz="2200" b="1" smtClean="0">
                <a:solidFill>
                  <a:schemeClr val="bg1"/>
                </a:solidFill>
              </a:rPr>
              <a:t>1898–1899 </a:t>
            </a:r>
            <a:r>
              <a:rPr lang="ru-RU" sz="2200" smtClean="0">
                <a:solidFill>
                  <a:schemeClr val="bg1"/>
                </a:solidFill>
              </a:rPr>
              <a:t>викладає </a:t>
            </a:r>
            <a:r>
              <a:rPr lang="ru-RU" sz="2200" i="1" smtClean="0">
                <a:solidFill>
                  <a:schemeClr val="bg1"/>
                </a:solidFill>
              </a:rPr>
              <a:t>богослов'я</a:t>
            </a:r>
            <a:r>
              <a:rPr lang="ru-RU" sz="2200" smtClean="0">
                <a:solidFill>
                  <a:schemeClr val="bg1"/>
                </a:solidFill>
              </a:rPr>
              <a:t> у </a:t>
            </a:r>
            <a:r>
              <a:rPr lang="ru-RU" sz="2200" i="1" smtClean="0">
                <a:solidFill>
                  <a:schemeClr val="bg1"/>
                </a:solidFill>
              </a:rPr>
              <a:t>Кристинопольському </a:t>
            </a:r>
            <a:r>
              <a:rPr lang="ru-RU" sz="2200" i="1" smtClean="0">
                <a:solidFill>
                  <a:schemeClr val="bg1"/>
                </a:solidFill>
              </a:rPr>
              <a:t>монастирі</a:t>
            </a:r>
            <a:r>
              <a:rPr lang="ru-RU" sz="2200" smtClean="0">
                <a:solidFill>
                  <a:schemeClr val="bg1"/>
                </a:solidFill>
              </a:rPr>
              <a:t>.</a:t>
            </a:r>
            <a:endParaRPr lang="ru-RU" sz="2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еп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105"/>
            <a:ext cx="9144000" cy="68981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0466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992888" cy="5229200"/>
          </a:xfrm>
          <a:prstGeom prst="rect">
            <a:avLst/>
          </a:prstGeom>
          <a:solidFill>
            <a:schemeClr val="tx1">
              <a:lumMod val="95000"/>
              <a:lumOff val="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ЄПИСКОП СТАНІСЛАВІВСЬКИЙ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smtClean="0">
                <a:solidFill>
                  <a:schemeClr val="bg1"/>
                </a:solidFill>
              </a:rPr>
              <a:t>2 лютого 1899</a:t>
            </a:r>
            <a:r>
              <a:rPr lang="ru-RU" b="1" i="1" smtClean="0">
                <a:solidFill>
                  <a:schemeClr val="bg1"/>
                </a:solidFill>
              </a:rPr>
              <a:t> імператор </a:t>
            </a:r>
            <a:r>
              <a:rPr lang="ru-RU" b="1" i="1" u="sng" smtClean="0">
                <a:solidFill>
                  <a:schemeClr val="bg1"/>
                </a:solidFill>
              </a:rPr>
              <a:t>Франц Йосиф I</a:t>
            </a:r>
            <a:r>
              <a:rPr lang="ru-RU" b="1" i="1" smtClean="0">
                <a:solidFill>
                  <a:schemeClr val="bg1"/>
                </a:solidFill>
              </a:rPr>
              <a:t> номінував Андрея Шептицького на </a:t>
            </a:r>
            <a:r>
              <a:rPr lang="ru-RU" b="1" i="1" smtClean="0">
                <a:solidFill>
                  <a:schemeClr val="bg1"/>
                </a:solidFill>
              </a:rPr>
              <a:t>Станіславівського </a:t>
            </a:r>
            <a:r>
              <a:rPr lang="ru-RU" b="1" i="1" smtClean="0">
                <a:solidFill>
                  <a:schemeClr val="bg1"/>
                </a:solidFill>
              </a:rPr>
              <a:t>єпископа.</a:t>
            </a:r>
          </a:p>
          <a:p>
            <a:r>
              <a:rPr lang="ru-RU" smtClean="0">
                <a:solidFill>
                  <a:schemeClr val="bg1"/>
                </a:solidFill>
              </a:rPr>
              <a:t>За час єпископства у Станіславівській єпархії </a:t>
            </a:r>
            <a:r>
              <a:rPr lang="ru-RU" i="1" smtClean="0">
                <a:solidFill>
                  <a:schemeClr val="bg1"/>
                </a:solidFill>
              </a:rPr>
              <a:t>Андрей Шептицький</a:t>
            </a:r>
            <a:r>
              <a:rPr lang="ru-RU" smtClean="0">
                <a:solidFill>
                  <a:schemeClr val="bg1"/>
                </a:solidFill>
              </a:rPr>
              <a:t> написав до вірних </a:t>
            </a:r>
            <a:r>
              <a:rPr lang="ru-RU" i="1" smtClean="0">
                <a:solidFill>
                  <a:schemeClr val="bg1"/>
                </a:solidFill>
              </a:rPr>
              <a:t>шість послань</a:t>
            </a:r>
            <a:r>
              <a:rPr lang="ru-RU" smtClean="0">
                <a:solidFill>
                  <a:schemeClr val="bg1"/>
                </a:solidFill>
              </a:rPr>
              <a:t>: </a:t>
            </a:r>
            <a:r>
              <a:rPr lang="ru-RU" b="1" i="1" smtClean="0">
                <a:solidFill>
                  <a:schemeClr val="bg1"/>
                </a:solidFill>
              </a:rPr>
              <a:t>Перше слово Пастиря </a:t>
            </a:r>
            <a:r>
              <a:rPr lang="ru-RU" i="1" smtClean="0">
                <a:solidFill>
                  <a:schemeClr val="bg1"/>
                </a:solidFill>
              </a:rPr>
              <a:t>(до </a:t>
            </a:r>
            <a:r>
              <a:rPr lang="ru-RU" i="1" smtClean="0">
                <a:solidFill>
                  <a:schemeClr val="bg1"/>
                </a:solidFill>
              </a:rPr>
              <a:t>вірних</a:t>
            </a:r>
            <a:r>
              <a:rPr lang="ru-RU" i="1" smtClean="0">
                <a:solidFill>
                  <a:schemeClr val="bg1"/>
                </a:solidFill>
              </a:rPr>
              <a:t>)</a:t>
            </a:r>
            <a:r>
              <a:rPr lang="ru-RU" smtClean="0">
                <a:solidFill>
                  <a:schemeClr val="bg1"/>
                </a:solidFill>
              </a:rPr>
              <a:t>,</a:t>
            </a:r>
            <a:r>
              <a:rPr lang="ru-RU" smtClean="0">
                <a:solidFill>
                  <a:schemeClr val="bg1"/>
                </a:solidFill>
              </a:rPr>
              <a:t> </a:t>
            </a:r>
            <a:r>
              <a:rPr lang="ru-RU" b="1" i="1" smtClean="0">
                <a:solidFill>
                  <a:schemeClr val="bg1"/>
                </a:solidFill>
              </a:rPr>
              <a:t>Наша програма</a:t>
            </a:r>
            <a:r>
              <a:rPr lang="ru-RU" i="1" smtClean="0">
                <a:solidFill>
                  <a:schemeClr val="bg1"/>
                </a:solidFill>
              </a:rPr>
              <a:t> (до </a:t>
            </a:r>
            <a:r>
              <a:rPr lang="ru-RU" i="1" smtClean="0">
                <a:solidFill>
                  <a:schemeClr val="bg1"/>
                </a:solidFill>
              </a:rPr>
              <a:t>духовенства</a:t>
            </a:r>
            <a:r>
              <a:rPr lang="ru-RU" i="1" smtClean="0">
                <a:solidFill>
                  <a:schemeClr val="bg1"/>
                </a:solidFill>
              </a:rPr>
              <a:t>)</a:t>
            </a:r>
            <a:r>
              <a:rPr lang="ru-RU" smtClean="0">
                <a:solidFill>
                  <a:schemeClr val="bg1"/>
                </a:solidFill>
              </a:rPr>
              <a:t>,</a:t>
            </a:r>
            <a:r>
              <a:rPr lang="ru-RU" smtClean="0">
                <a:solidFill>
                  <a:schemeClr val="bg1"/>
                </a:solidFill>
              </a:rPr>
              <a:t> </a:t>
            </a:r>
            <a:r>
              <a:rPr lang="ru-RU" b="1" i="1" smtClean="0">
                <a:solidFill>
                  <a:schemeClr val="bg1"/>
                </a:solidFill>
              </a:rPr>
              <a:t>Правдива віра </a:t>
            </a:r>
            <a:r>
              <a:rPr lang="ru-RU" i="1" smtClean="0">
                <a:solidFill>
                  <a:schemeClr val="bg1"/>
                </a:solidFill>
              </a:rPr>
              <a:t>(до вірних на </a:t>
            </a:r>
            <a:r>
              <a:rPr lang="ru-RU" i="1" smtClean="0">
                <a:solidFill>
                  <a:schemeClr val="bg1"/>
                </a:solidFill>
              </a:rPr>
              <a:t>Буковині</a:t>
            </a:r>
            <a:r>
              <a:rPr lang="ru-RU" i="1" smtClean="0">
                <a:solidFill>
                  <a:schemeClr val="bg1"/>
                </a:solidFill>
              </a:rPr>
              <a:t>)</a:t>
            </a:r>
            <a:r>
              <a:rPr lang="ru-RU" smtClean="0">
                <a:solidFill>
                  <a:schemeClr val="bg1"/>
                </a:solidFill>
              </a:rPr>
              <a:t>,</a:t>
            </a:r>
            <a:r>
              <a:rPr lang="ru-RU" smtClean="0">
                <a:solidFill>
                  <a:schemeClr val="bg1"/>
                </a:solidFill>
              </a:rPr>
              <a:t> </a:t>
            </a:r>
            <a:r>
              <a:rPr lang="ru-RU" b="1" i="1" smtClean="0">
                <a:solidFill>
                  <a:schemeClr val="bg1"/>
                </a:solidFill>
              </a:rPr>
              <a:t>Християнська родина </a:t>
            </a:r>
            <a:r>
              <a:rPr lang="ru-RU" i="1" smtClean="0">
                <a:solidFill>
                  <a:schemeClr val="bg1"/>
                </a:solidFill>
              </a:rPr>
              <a:t>(до духовенства та </a:t>
            </a:r>
            <a:r>
              <a:rPr lang="ru-RU" i="1" smtClean="0">
                <a:solidFill>
                  <a:schemeClr val="bg1"/>
                </a:solidFill>
              </a:rPr>
              <a:t>вірних</a:t>
            </a:r>
            <a:r>
              <a:rPr lang="ru-RU" i="1" smtClean="0">
                <a:solidFill>
                  <a:schemeClr val="bg1"/>
                </a:solidFill>
              </a:rPr>
              <a:t>)</a:t>
            </a:r>
            <a:r>
              <a:rPr lang="ru-RU" smtClean="0">
                <a:solidFill>
                  <a:schemeClr val="bg1"/>
                </a:solidFill>
              </a:rPr>
              <a:t>,</a:t>
            </a:r>
            <a:r>
              <a:rPr lang="ru-RU" smtClean="0">
                <a:solidFill>
                  <a:schemeClr val="bg1"/>
                </a:solidFill>
              </a:rPr>
              <a:t> </a:t>
            </a:r>
            <a:r>
              <a:rPr lang="ru-RU" b="1" i="1" smtClean="0">
                <a:solidFill>
                  <a:schemeClr val="bg1"/>
                </a:solidFill>
              </a:rPr>
              <a:t>До моїх любих гуцулів </a:t>
            </a:r>
            <a:r>
              <a:rPr lang="ru-RU" i="1" smtClean="0">
                <a:solidFill>
                  <a:schemeClr val="bg1"/>
                </a:solidFill>
              </a:rPr>
              <a:t>(</a:t>
            </a:r>
            <a:r>
              <a:rPr lang="ru-RU" i="1" smtClean="0">
                <a:solidFill>
                  <a:schemeClr val="bg1"/>
                </a:solidFill>
              </a:rPr>
              <a:t>гуцульським </a:t>
            </a:r>
            <a:r>
              <a:rPr lang="ru-RU" i="1" smtClean="0">
                <a:solidFill>
                  <a:schemeClr val="bg1"/>
                </a:solidFill>
              </a:rPr>
              <a:t>говором)</a:t>
            </a:r>
            <a:r>
              <a:rPr lang="ru-RU" smtClean="0">
                <a:solidFill>
                  <a:schemeClr val="bg1"/>
                </a:solidFill>
              </a:rPr>
              <a:t>,</a:t>
            </a:r>
            <a:r>
              <a:rPr lang="ru-RU" smtClean="0">
                <a:solidFill>
                  <a:schemeClr val="bg1"/>
                </a:solidFill>
              </a:rPr>
              <a:t> </a:t>
            </a:r>
            <a:r>
              <a:rPr lang="ru-RU" b="1" i="1" smtClean="0">
                <a:solidFill>
                  <a:schemeClr val="bg1"/>
                </a:solidFill>
              </a:rPr>
              <a:t>На грані двох віків </a:t>
            </a:r>
            <a:r>
              <a:rPr lang="ru-RU" i="1" smtClean="0">
                <a:solidFill>
                  <a:schemeClr val="bg1"/>
                </a:solidFill>
              </a:rPr>
              <a:t>(до духовенства та </a:t>
            </a:r>
            <a:r>
              <a:rPr lang="ru-RU" i="1" smtClean="0">
                <a:solidFill>
                  <a:schemeClr val="bg1"/>
                </a:solidFill>
              </a:rPr>
              <a:t>вірних</a:t>
            </a:r>
            <a:r>
              <a:rPr lang="ru-RU" i="1" smtClean="0">
                <a:solidFill>
                  <a:schemeClr val="bg1"/>
                </a:solidFill>
              </a:rPr>
              <a:t>)</a:t>
            </a:r>
            <a:r>
              <a:rPr lang="ru-RU" smtClean="0">
                <a:solidFill>
                  <a:schemeClr val="bg1"/>
                </a:solidFill>
              </a:rPr>
              <a:t>.</a:t>
            </a:r>
          </a:p>
          <a:p>
            <a:r>
              <a:rPr lang="uk-UA" b="1" i="1" smtClean="0">
                <a:solidFill>
                  <a:schemeClr val="bg1"/>
                </a:solidFill>
              </a:rPr>
              <a:t>Період правління – 14 місяців.</a:t>
            </a:r>
            <a:endParaRPr lang="uk-UA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6752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МИТРОПОЛИТ ГАЛИЦЬКИЙ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4932040" cy="5157192"/>
          </a:xfrm>
        </p:spPr>
        <p:txBody>
          <a:bodyPr>
            <a:normAutofit/>
          </a:bodyPr>
          <a:lstStyle/>
          <a:p>
            <a:r>
              <a:rPr lang="ru-RU" smtClean="0"/>
              <a:t>Після смерті митрополита </a:t>
            </a:r>
            <a:r>
              <a:rPr lang="ru-RU" i="1" smtClean="0"/>
              <a:t>Юліана Сас-Куїловського</a:t>
            </a:r>
            <a:r>
              <a:rPr lang="ru-RU" smtClean="0"/>
              <a:t> </a:t>
            </a:r>
            <a:r>
              <a:rPr lang="ru-RU" i="1" smtClean="0"/>
              <a:t>Шептицький</a:t>
            </a:r>
            <a:r>
              <a:rPr lang="ru-RU" smtClean="0"/>
              <a:t> </a:t>
            </a:r>
            <a:r>
              <a:rPr lang="ru-RU" b="1" smtClean="0"/>
              <a:t>17 грудня 1900</a:t>
            </a:r>
            <a:r>
              <a:rPr lang="ru-RU" smtClean="0"/>
              <a:t> був </a:t>
            </a:r>
            <a:r>
              <a:rPr lang="ru-RU" i="1" smtClean="0"/>
              <a:t>номінований Галицьким митрополитом</a:t>
            </a:r>
            <a:r>
              <a:rPr lang="ru-RU" smtClean="0"/>
              <a:t>. </a:t>
            </a:r>
            <a:r>
              <a:rPr lang="ru-RU" i="1" smtClean="0"/>
              <a:t>Інтронізація</a:t>
            </a:r>
            <a:r>
              <a:rPr lang="ru-RU" smtClean="0"/>
              <a:t> відбулася </a:t>
            </a:r>
            <a:r>
              <a:rPr lang="ru-RU" b="1" smtClean="0"/>
              <a:t>12 січня 1901</a:t>
            </a:r>
            <a:r>
              <a:rPr lang="ru-RU" smtClean="0"/>
              <a:t> в </a:t>
            </a:r>
            <a:r>
              <a:rPr lang="ru-RU" i="1" smtClean="0"/>
              <a:t>соборі св. Юра</a:t>
            </a:r>
            <a:r>
              <a:rPr lang="ru-RU" smtClean="0"/>
              <a:t> у </a:t>
            </a:r>
            <a:r>
              <a:rPr lang="ru-RU" i="1" smtClean="0"/>
              <a:t>Львові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7170" name="Picture 2" descr="C:\Users\User\Desktop\шепт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340" y="1152128"/>
            <a:ext cx="3675164" cy="5733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752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/>
              <a:t>Реформа </a:t>
            </a:r>
            <a:r>
              <a:rPr lang="ru-RU" b="1" smtClean="0"/>
              <a:t>богословської </a:t>
            </a:r>
            <a:r>
              <a:rPr lang="ru-RU" b="1" smtClean="0"/>
              <a:t>освіти</a:t>
            </a:r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504" y="1556792"/>
            <a:ext cx="5112568" cy="530120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r>
              <a:rPr lang="ru-RU" sz="3200" b="1" smtClean="0"/>
              <a:t>1923 р</a:t>
            </a:r>
            <a:r>
              <a:rPr lang="ru-RU" sz="3200" smtClean="0"/>
              <a:t>. при </a:t>
            </a:r>
            <a:r>
              <a:rPr lang="ru-RU" sz="3200" i="1" smtClean="0"/>
              <a:t>Львівській семінарії </a:t>
            </a:r>
            <a:r>
              <a:rPr lang="ru-RU" sz="3200" smtClean="0"/>
              <a:t>засновано </a:t>
            </a:r>
            <a:r>
              <a:rPr lang="ru-RU" sz="3200" b="1" u="sng" smtClean="0"/>
              <a:t>Українське богословське наукове товариство</a:t>
            </a:r>
            <a:r>
              <a:rPr lang="ru-RU" sz="3200" smtClean="0"/>
              <a:t>, яке було покликане </a:t>
            </a:r>
            <a:r>
              <a:rPr lang="ru-RU" sz="3200" i="1" smtClean="0"/>
              <a:t>розвивати українське богослов'я</a:t>
            </a:r>
            <a:r>
              <a:rPr lang="ru-RU" sz="3200" smtClean="0"/>
              <a:t>. </a:t>
            </a:r>
            <a:r>
              <a:rPr lang="ru-RU" sz="3200" b="1" smtClean="0"/>
              <a:t>1924 р</a:t>
            </a:r>
            <a:r>
              <a:rPr lang="ru-RU" sz="3200" smtClean="0"/>
              <a:t>. </a:t>
            </a:r>
            <a:r>
              <a:rPr lang="ru-RU" sz="3200" i="1" smtClean="0"/>
              <a:t>Митрополит </a:t>
            </a:r>
            <a:r>
              <a:rPr lang="ru-RU" sz="3200" smtClean="0"/>
              <a:t>заснував </a:t>
            </a:r>
            <a:r>
              <a:rPr lang="ru-RU" sz="3200" i="1" smtClean="0"/>
              <a:t>богословський щоквартальник </a:t>
            </a:r>
            <a:r>
              <a:rPr lang="ru-RU" sz="3200" smtClean="0"/>
              <a:t>«</a:t>
            </a:r>
            <a:r>
              <a:rPr lang="ru-RU" sz="3200" b="1" u="sng" smtClean="0"/>
              <a:t>Богословію</a:t>
            </a:r>
            <a:r>
              <a:rPr lang="ru-RU" sz="3200" smtClean="0"/>
              <a:t>». </a:t>
            </a:r>
            <a:r>
              <a:rPr lang="ru-RU" sz="3200" b="1" smtClean="0"/>
              <a:t>2 лютого 1939 р</a:t>
            </a:r>
            <a:r>
              <a:rPr lang="ru-RU" sz="3200" smtClean="0"/>
              <a:t>. </a:t>
            </a:r>
            <a:r>
              <a:rPr lang="ru-RU" sz="3200" i="1" smtClean="0"/>
              <a:t>кир Андрей </a:t>
            </a:r>
            <a:r>
              <a:rPr lang="ru-RU" sz="3200" smtClean="0"/>
              <a:t>заснував </a:t>
            </a:r>
            <a:r>
              <a:rPr lang="ru-RU" sz="3200" b="1" u="sng" smtClean="0"/>
              <a:t>Український католицький інститут церковного з'єдинення ім. Митрополита Рутського</a:t>
            </a:r>
            <a:r>
              <a:rPr lang="ru-RU" sz="3200" smtClean="0"/>
              <a:t>, який </a:t>
            </a:r>
            <a:r>
              <a:rPr lang="ru-RU" sz="3200" i="1" smtClean="0"/>
              <a:t>очолив архимандрит Климентій Шептицький</a:t>
            </a:r>
            <a:r>
              <a:rPr lang="ru-RU" sz="3200" smtClean="0"/>
              <a:t>.</a:t>
            </a:r>
            <a:endParaRPr lang="ru-RU" sz="3200"/>
          </a:p>
        </p:txBody>
      </p:sp>
      <p:pic>
        <p:nvPicPr>
          <p:cNvPr id="8194" name="Picture 2" descr="C:\Users\User\Desktop\шепт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771" y="1700808"/>
            <a:ext cx="3988229" cy="5157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</TotalTime>
  <Words>246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Обычная</vt:lpstr>
      <vt:lpstr>Бумажная</vt:lpstr>
      <vt:lpstr>Техническая</vt:lpstr>
      <vt:lpstr>Слайд 1</vt:lpstr>
      <vt:lpstr>ВСТУП</vt:lpstr>
      <vt:lpstr>СІМ’Я</vt:lpstr>
      <vt:lpstr>ОСВІТА</vt:lpstr>
      <vt:lpstr>ОСВІТА</vt:lpstr>
      <vt:lpstr>ЮНІСТЬ</vt:lpstr>
      <vt:lpstr>ЄПИСКОП СТАНІСЛАВІВСЬКИЙ</vt:lpstr>
      <vt:lpstr>МИТРОПОЛИТ ГАЛИЦЬКИЙ</vt:lpstr>
      <vt:lpstr>Реформа богословської освіти</vt:lpstr>
      <vt:lpstr>Політична діяльність</vt:lpstr>
      <vt:lpstr>БЛАГОДІЙНІСТЬ І МЕЦЕНАСТВО</vt:lpstr>
      <vt:lpstr>БЛАГОДІЙНІСТЬ І МЕЦЕНАСТВО</vt:lpstr>
      <vt:lpstr>ТВОРИ</vt:lpstr>
      <vt:lpstr>ФІЛЬМИ ПРО ШЕПТИЦЬКОГО</vt:lpstr>
      <vt:lpstr>10 ФАКТІВ</vt:lpstr>
      <vt:lpstr>Цікавий факт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2016-11-14T18:35:11Z</dcterms:created>
  <dcterms:modified xsi:type="dcterms:W3CDTF">2016-11-14T20:23:18Z</dcterms:modified>
</cp:coreProperties>
</file>